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embeddedFontLst>
    <p:embeddedFont>
      <p:font typeface="Libre Franklin" panose="020B0604020202020204" charset="-128"/>
      <p:regular r:id="rId22"/>
      <p:bold r:id="rId23"/>
      <p:italic r:id="rId24"/>
      <p:boldItalic r:id="rId25"/>
    </p:embeddedFont>
    <p:embeddedFont>
      <p:font typeface="Libre Baskerville" panose="020B0604020202020204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2" roundtripDataSignature="AMtx7mh+sJ91JRXCAdd026GMs7XJbwS5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58" y="28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8595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165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146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810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32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740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22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982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17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74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600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01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8906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830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2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511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08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07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6443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7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bg>
      <p:bgPr>
        <a:blipFill rotWithShape="1">
          <a:blip r:embed="rId2">
            <a:alphaModFix/>
          </a:blip>
          <a:tile tx="0" ty="0" sx="55000" sy="55000" flip="none" algn="tl"/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" name="Google Shape;15;p21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" name="Google Shape;16;p21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0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" name="Google Shape;20;p21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" name="Google Shape;21;p21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" name="Google Shape;22;p21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" name="Google Shape;23;p21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ibre Franklin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1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de section" type="secHead">
  <p:cSld name="SECTION_HEADER">
    <p:bg>
      <p:bgPr>
        <a:blipFill rotWithShape="1">
          <a:blip r:embed="rId2">
            <a:alphaModFix/>
          </a:blip>
          <a:tile tx="0" ty="0" sx="55000" sy="55000" flip="none" algn="tl"/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400"/>
              <a:buFont typeface="Libre Baskerville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/>
          <p:nvPr/>
        </p:nvSpPr>
        <p:spPr>
          <a:xfrm rot="10800000" flipH="1">
            <a:off x="69412" y="2376830"/>
            <a:ext cx="9013515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" name="Google Shape;39;p23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0" name="Google Shape;40;p23"/>
          <p:cNvSpPr>
            <a:spLocks noGrp="1"/>
          </p:cNvSpPr>
          <p:nvPr>
            <p:ph type="sldNum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" name="Google Shape;68;p2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900"/>
              <a:buFont typeface="Libre Baskerville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2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body" idx="1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360"/>
              <a:buFont typeface="Libre Baskerville"/>
              <a:buNone/>
              <a:defRPr sz="1600"/>
            </a:lvl1pPr>
            <a:lvl2pPr marL="914400" lvl="1" indent="-293369" algn="l">
              <a:spcBef>
                <a:spcPts val="37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0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0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0"/>
              </a:spcBef>
              <a:spcAft>
                <a:spcPts val="0"/>
              </a:spcAft>
              <a:buSzPts val="900"/>
              <a:buFont typeface="Libre Baskerville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>
            <a:spLocks noGrp="1"/>
          </p:cNvSpPr>
          <p:nvPr>
            <p:ph type="sldNum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" name="Google Shape;81;p29"/>
          <p:cNvSpPr/>
          <p:nvPr/>
        </p:nvSpPr>
        <p:spPr>
          <a:xfrm rot="10800000" flipH="1">
            <a:off x="68307" y="4683555"/>
            <a:ext cx="9006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2" name="Google Shape;82;p29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3" name="Google Shape;83;p29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4" name="Google Shape;84;p29"/>
          <p:cNvSpPr>
            <a:spLocks noGrp="1"/>
          </p:cNvSpPr>
          <p:nvPr>
            <p:ph type="pic" idx="2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" name="Google Shape;7;p20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" name="Google Shape;8;p2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935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814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655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556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femto-physique.fr/optique/interference-a-N-ondes.ph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cjoffre.f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ibre Franklin"/>
              <a:buNone/>
            </a:pPr>
            <a:r>
              <a:rPr lang="fr-FR" sz="4800"/>
              <a:t>LP 18 : Interférométrie à division d’amplitude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/>
        </p:nvSpPr>
        <p:spPr>
          <a:xfrm>
            <a:off x="1619672" y="116632"/>
            <a:ext cx="5472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l="8976" t="34120" r="39048" b="14641"/>
          <a:stretch/>
        </p:blipFill>
        <p:spPr>
          <a:xfrm>
            <a:off x="323528" y="980728"/>
            <a:ext cx="7776864" cy="43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/>
        </p:nvSpPr>
        <p:spPr>
          <a:xfrm>
            <a:off x="1619672" y="116632"/>
            <a:ext cx="5472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l="8031" t="37479" r="40937" b="41520"/>
          <a:stretch/>
        </p:blipFill>
        <p:spPr>
          <a:xfrm>
            <a:off x="179512" y="1988840"/>
            <a:ext cx="7776864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/>
          <p:nvPr/>
        </p:nvSpPr>
        <p:spPr>
          <a:xfrm>
            <a:off x="179512" y="6488668"/>
            <a:ext cx="4699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2016 p812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1043608" y="404664"/>
            <a:ext cx="76224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coin d’air : interféromètre « replié »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l="26931" t="34960" r="33146" b="14640"/>
          <a:stretch/>
        </p:blipFill>
        <p:spPr>
          <a:xfrm rot="10800000">
            <a:off x="755576" y="1052736"/>
            <a:ext cx="7488832" cy="531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/>
          <p:nvPr/>
        </p:nvSpPr>
        <p:spPr>
          <a:xfrm>
            <a:off x="2987824" y="476672"/>
            <a:ext cx="2409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coin d’air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81" name="Google Shape;181;p13" descr="http://res-nlp.univ-lemans.fr/NLP_C_M09_G01/res/Fig_09.jpg"/>
          <p:cNvPicPr preferRelativeResize="0"/>
          <p:nvPr/>
        </p:nvPicPr>
        <p:blipFill rotWithShape="1">
          <a:blip r:embed="rId3">
            <a:alphaModFix/>
          </a:blip>
          <a:srcRect t="5246" b="3631"/>
          <a:stretch/>
        </p:blipFill>
        <p:spPr>
          <a:xfrm>
            <a:off x="539552" y="2780928"/>
            <a:ext cx="5888722" cy="294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 descr="RÃ©sultat de recherche d'images pour &quot;eye profile drawing&quot;"/>
          <p:cNvPicPr preferRelativeResize="0"/>
          <p:nvPr/>
        </p:nvPicPr>
        <p:blipFill rotWithShape="1">
          <a:blip r:embed="rId4">
            <a:alphaModFix/>
          </a:blip>
          <a:srcRect t="69553" r="55397"/>
          <a:stretch/>
        </p:blipFill>
        <p:spPr>
          <a:xfrm rot="-5400000">
            <a:off x="2590565" y="1233973"/>
            <a:ext cx="1598101" cy="123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 descr="miroi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6256" y="2924944"/>
            <a:ext cx="2003158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/>
          <p:nvPr/>
        </p:nvSpPr>
        <p:spPr>
          <a:xfrm>
            <a:off x="5148064" y="5949280"/>
            <a:ext cx="26087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Franges d’égale épaisseur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Franges de Fizeau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/>
          <p:nvPr/>
        </p:nvSpPr>
        <p:spPr>
          <a:xfrm>
            <a:off x="2123728" y="5805264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Pérez – Optique : Fondements et application –DUNOD 7</a:t>
            </a:r>
            <a:r>
              <a:rPr lang="fr-FR" sz="1800" baseline="30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ème</a:t>
            </a: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édition p372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0" name="Google Shape;190;p14"/>
          <p:cNvSpPr/>
          <p:nvPr/>
        </p:nvSpPr>
        <p:spPr>
          <a:xfrm>
            <a:off x="1298648" y="188640"/>
            <a:ext cx="61536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Principe de l’interféromètre Fabry-Perot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l="14175" t="28239" r="38102" b="23881"/>
          <a:stretch/>
        </p:blipFill>
        <p:spPr>
          <a:xfrm rot="10644022">
            <a:off x="678337" y="1039489"/>
            <a:ext cx="7663479" cy="432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 descr="Résultat de recherche d'images pour &quot;fonction d'airy fabry perot&quot;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15" descr="Résultat de recherche d'images pour &quot;fonction d'airy fabry perot&quot;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8" name="Google Shape;198;p15" descr="Transmission de la cavité Fabry-Pérot en fonction du déphasag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l="3546" t="21520" r="2194" b="15481"/>
          <a:stretch/>
        </p:blipFill>
        <p:spPr>
          <a:xfrm>
            <a:off x="179512" y="2780928"/>
            <a:ext cx="8820472" cy="331608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/>
          <p:nvPr/>
        </p:nvSpPr>
        <p:spPr>
          <a:xfrm>
            <a:off x="1187624" y="6237312"/>
            <a:ext cx="7092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4"/>
              </a:rPr>
              <a:t>https://femto-physique.fr/optique/interference-a-N-ondes.php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5">
            <a:alphaModFix/>
          </a:blip>
          <a:srcRect l="6381" t="22360" r="7863" b="54120"/>
          <a:stretch/>
        </p:blipFill>
        <p:spPr>
          <a:xfrm>
            <a:off x="179512" y="764704"/>
            <a:ext cx="8748464" cy="134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 descr="Résultat de recherche d'images pour &quot;anneaux michelson&quot;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07" name="Google Shape;207;p16" descr="Résultat de recherche d'images pour &quot;anneaux michelson&quot;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772816"/>
            <a:ext cx="4104456" cy="4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 descr="Résultat de recherche d'images pour &quot;anneaux fabry pérot&quot;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4008" y="1772816"/>
            <a:ext cx="4104456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 txBox="1"/>
          <p:nvPr/>
        </p:nvSpPr>
        <p:spPr>
          <a:xfrm>
            <a:off x="4860032" y="1052736"/>
            <a:ext cx="38884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observés à l’interféromètre  Fabry-Perot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403920" y="989112"/>
            <a:ext cx="35920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observés à l’interféromètre de Michelson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4067944" y="6309320"/>
            <a:ext cx="43924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wikipédia</a:t>
            </a:r>
            <a:endParaRPr sz="1800">
              <a:solidFill>
                <a:schemeClr val="accen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7" descr="Résultat de recherche d'images pour &quot;anneaux fabry pérot&quot;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688" y="548680"/>
            <a:ext cx="5472608" cy="502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7"/>
          <p:cNvSpPr txBox="1"/>
          <p:nvPr/>
        </p:nvSpPr>
        <p:spPr>
          <a:xfrm>
            <a:off x="2708176" y="5661248"/>
            <a:ext cx="35920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Doublet du sodium observé à l’interféromètre Fabry-Perot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8" descr="Vir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1052736"/>
            <a:ext cx="8572500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3563888" y="332656"/>
            <a:ext cx="144016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VIRGO</a:t>
            </a:r>
            <a:endParaRPr sz="32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9" descr="IMG_20191020_152901.jpg"/>
          <p:cNvPicPr preferRelativeResize="0"/>
          <p:nvPr/>
        </p:nvPicPr>
        <p:blipFill rotWithShape="1">
          <a:blip r:embed="rId3">
            <a:alphaModFix/>
          </a:blip>
          <a:srcRect l="33200" r="34599"/>
          <a:stretch/>
        </p:blipFill>
        <p:spPr>
          <a:xfrm rot="-5400000">
            <a:off x="3520784" y="-560344"/>
            <a:ext cx="1944216" cy="805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9"/>
          <p:cNvSpPr/>
          <p:nvPr/>
        </p:nvSpPr>
        <p:spPr>
          <a:xfrm>
            <a:off x="467544" y="1988840"/>
            <a:ext cx="3496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Dispositif à division de front d’onde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5004048" y="1988840"/>
            <a:ext cx="35283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Dispositif à division d’amplitude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2339752" y="5589240"/>
            <a:ext cx="64807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Pérez – Optique : Fondements et application –DUNOD 7</a:t>
            </a:r>
            <a:r>
              <a:rPr lang="fr-FR" sz="1800" baseline="30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ème</a:t>
            </a: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édition p 287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l="8504" t="27719" r="18259" b="21359"/>
          <a:stretch/>
        </p:blipFill>
        <p:spPr>
          <a:xfrm>
            <a:off x="188162" y="1522284"/>
            <a:ext cx="876769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6948264" y="6021288"/>
            <a:ext cx="17840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sng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4"/>
              </a:rPr>
              <a:t>http://pcjoffre.fr/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258002" y="-89650"/>
            <a:ext cx="4757915" cy="761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2699792" y="620688"/>
            <a:ext cx="3960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Interféromètre de Michelson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27584" y="6309320"/>
            <a:ext cx="704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t="1002"/>
          <a:stretch/>
        </p:blipFill>
        <p:spPr>
          <a:xfrm rot="-5400000">
            <a:off x="2104408" y="1072056"/>
            <a:ext cx="5305425" cy="497875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2627784" y="404664"/>
            <a:ext cx="37753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8789" y="6459785"/>
            <a:ext cx="704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1043608" y="404664"/>
            <a:ext cx="773961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 : interféromètre « replié »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59770" y="2296814"/>
            <a:ext cx="4943411" cy="288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128789" y="6459785"/>
            <a:ext cx="704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5580112" y="5517232"/>
            <a:ext cx="33843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Physique Tout-en-un PC/PC*, Dunod, 2016 p807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899592" y="116632"/>
            <a:ext cx="77219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 en incidence non normale</a:t>
            </a:r>
            <a:endParaRPr sz="2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l="36854" t="15640" r="38103" b="13801"/>
          <a:stretch/>
        </p:blipFill>
        <p:spPr>
          <a:xfrm>
            <a:off x="1331640" y="548680"/>
            <a:ext cx="3816424" cy="604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" descr="http://res-nlp.univ-lemans.fr/NLP_C_M09_G01/res/Fig_09.jpg"/>
          <p:cNvPicPr preferRelativeResize="0"/>
          <p:nvPr/>
        </p:nvPicPr>
        <p:blipFill rotWithShape="1">
          <a:blip r:embed="rId3">
            <a:alphaModFix/>
          </a:blip>
          <a:srcRect t="5246" b="3631"/>
          <a:stretch/>
        </p:blipFill>
        <p:spPr>
          <a:xfrm>
            <a:off x="395536" y="620688"/>
            <a:ext cx="6343759" cy="316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 descr="RÃ©sultat de recherche d'images pour &quot;eye profile drawing&quot;"/>
          <p:cNvPicPr preferRelativeResize="0"/>
          <p:nvPr/>
        </p:nvPicPr>
        <p:blipFill rotWithShape="1">
          <a:blip r:embed="rId4">
            <a:alphaModFix/>
          </a:blip>
          <a:srcRect t="69553" r="55397"/>
          <a:stretch/>
        </p:blipFill>
        <p:spPr>
          <a:xfrm rot="-162860">
            <a:off x="7463538" y="1787511"/>
            <a:ext cx="632173" cy="48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 descr="http://thumb.ccsd.cnrs.fr/5224605/large"/>
          <p:cNvPicPr preferRelativeResize="0"/>
          <p:nvPr/>
        </p:nvPicPr>
        <p:blipFill rotWithShape="1">
          <a:blip r:embed="rId5">
            <a:alphaModFix/>
          </a:blip>
          <a:srcRect l="33350" t="50000" r="33402"/>
          <a:stretch/>
        </p:blipFill>
        <p:spPr>
          <a:xfrm>
            <a:off x="3203848" y="4077072"/>
            <a:ext cx="2592288" cy="259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2915816" y="188640"/>
            <a:ext cx="24848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lame d’air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156176" y="5013176"/>
            <a:ext cx="28279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d’égale inclinaison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Anneaux d’Haidinger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/>
        </p:nvSpPr>
        <p:spPr>
          <a:xfrm>
            <a:off x="1259632" y="116632"/>
            <a:ext cx="67687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l="8505" t="19000" r="24874" b="11281"/>
          <a:stretch/>
        </p:blipFill>
        <p:spPr>
          <a:xfrm>
            <a:off x="179512" y="620688"/>
            <a:ext cx="8929860" cy="525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/>
        </p:nvSpPr>
        <p:spPr>
          <a:xfrm>
            <a:off x="1619672" y="116632"/>
            <a:ext cx="5472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l’écart du doublet du sodium</a:t>
            </a:r>
            <a:endParaRPr sz="24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l="8977" t="32439" r="33618" b="34800"/>
          <a:stretch/>
        </p:blipFill>
        <p:spPr>
          <a:xfrm>
            <a:off x="251520" y="1268760"/>
            <a:ext cx="8208912" cy="263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apitaux">
  <a:themeElements>
    <a:clrScheme name="Capitaux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On-screen Show (4:3)</PresentationFormat>
  <Paragraphs>33</Paragraphs>
  <Slides>19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Libre Franklin</vt:lpstr>
      <vt:lpstr>Libre Baskerville</vt:lpstr>
      <vt:lpstr>Noto Sans Symbols</vt:lpstr>
      <vt:lpstr>Arial</vt:lpstr>
      <vt:lpstr>Capitaux</vt:lpstr>
      <vt:lpstr>LP 18 : Interférométrie à division d’amplitude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18 : Interférométrie à division d’amplitude</dc:title>
  <dc:creator>Julie Corjon</dc:creator>
  <cp:lastModifiedBy>Bernard Chelli</cp:lastModifiedBy>
  <cp:revision>2</cp:revision>
  <dcterms:created xsi:type="dcterms:W3CDTF">2019-10-20T12:51:44Z</dcterms:created>
  <dcterms:modified xsi:type="dcterms:W3CDTF">2020-06-21T09:18:31Z</dcterms:modified>
</cp:coreProperties>
</file>